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ppt/tags/tag2.xml" ContentType="application/vnd.openxmlformats-officedocument.presentationml.tags+xml"/>
  <Override PartName="/ppt/tags/tag1.xml" ContentType="application/vnd.openxmlformats-officedocument.presentationml.tag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4" r:id="rId1"/>
  </p:sldMasterIdLst>
  <p:notesMasterIdLst>
    <p:notesMasterId r:id="rId10"/>
  </p:notesMasterIdLst>
  <p:sldIdLst>
    <p:sldId id="257" r:id="rId2"/>
    <p:sldId id="386" r:id="rId3"/>
    <p:sldId id="414" r:id="rId4"/>
    <p:sldId id="413" r:id="rId5"/>
    <p:sldId id="390" r:id="rId6"/>
    <p:sldId id="408" r:id="rId7"/>
    <p:sldId id="411" r:id="rId8"/>
    <p:sldId id="415" r:id="rId9"/>
  </p:sldIdLst>
  <p:sldSz cx="9144000" cy="6858000" type="screen4x3"/>
  <p:notesSz cx="6858000" cy="9144000"/>
  <p:custDataLst>
    <p:tags r:id="rId11"/>
  </p:custDataLst>
  <p:defaultTextStyle>
    <a:defPPr>
      <a:defRPr lang="es-MX"/>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FF00"/>
    <a:srgbClr val="62A757"/>
    <a:srgbClr val="AFAF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2750" autoAdjust="0"/>
  </p:normalViewPr>
  <p:slideViewPr>
    <p:cSldViewPr>
      <p:cViewPr varScale="1">
        <p:scale>
          <a:sx n="64" d="100"/>
          <a:sy n="64" d="100"/>
        </p:scale>
        <p:origin x="-196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46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19" Type="http://schemas.openxmlformats.org/officeDocument/2006/relationships/customXml" Target="../customXml/item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F04A87C-512E-4624-9062-886390E41AC6}" type="datetimeFigureOut">
              <a:rPr lang="es-ES"/>
              <a:pPr>
                <a:defRPr/>
              </a:pPr>
              <a:t>16/12/2019</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761DE1E-0B3A-468E-ABAD-2EA1766D82AF}" type="slidenum">
              <a:rPr lang="es-ES"/>
              <a:pPr>
                <a:defRPr/>
              </a:pPr>
              <a:t>‹Nº›</a:t>
            </a:fld>
            <a:endParaRPr lang="es-ES" dirty="0"/>
          </a:p>
        </p:txBody>
      </p:sp>
    </p:spTree>
    <p:extLst>
      <p:ext uri="{BB962C8B-B14F-4D97-AF65-F5344CB8AC3E}">
        <p14:creationId xmlns:p14="http://schemas.microsoft.com/office/powerpoint/2010/main" val="35963652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2761DE1E-0B3A-468E-ABAD-2EA1766D82AF}" type="slidenum">
              <a:rPr lang="es-ES" smtClean="0"/>
              <a:pPr>
                <a:defRPr/>
              </a:pPr>
              <a:t>1</a:t>
            </a:fld>
            <a:endParaRPr lang="es-ES" dirty="0"/>
          </a:p>
        </p:txBody>
      </p:sp>
    </p:spTree>
    <p:extLst>
      <p:ext uri="{BB962C8B-B14F-4D97-AF65-F5344CB8AC3E}">
        <p14:creationId xmlns:p14="http://schemas.microsoft.com/office/powerpoint/2010/main" val="3652679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pPr>
              <a:defRPr/>
            </a:pPr>
            <a:fld id="{AA432505-D4F6-469A-8FCB-C541FAEA0ACE}" type="datetimeFigureOut">
              <a:rPr lang="es-MX" smtClean="0"/>
              <a:pPr>
                <a:defRPr/>
              </a:pPr>
              <a:t>16/12/2019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465B162D-D693-45E1-A325-0C179EAC077B}" type="slidenum">
              <a:rPr lang="es-MX" smtClean="0"/>
              <a:pPr>
                <a:defRPr/>
              </a:pPr>
              <a:t>‹Nº›</a:t>
            </a:fld>
            <a:endParaRPr lang="es-MX" dirty="0"/>
          </a:p>
        </p:txBody>
      </p:sp>
    </p:spTree>
    <p:extLst>
      <p:ext uri="{BB962C8B-B14F-4D97-AF65-F5344CB8AC3E}">
        <p14:creationId xmlns:p14="http://schemas.microsoft.com/office/powerpoint/2010/main" val="754929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16/12/2019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757974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16/12/2019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843182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16/12/2019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2127038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16/12/2019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372361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16/12/2019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16855825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F1C8735E-9145-425D-B988-1C9BB3FF7202}" type="datetimeFigureOut">
              <a:rPr lang="es-MX" smtClean="0"/>
              <a:pPr>
                <a:defRPr/>
              </a:pPr>
              <a:t>16/12/2019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2A19651-0F26-4CCC-BA2B-3B3AF0B520E9}" type="slidenum">
              <a:rPr lang="es-MX" smtClean="0"/>
              <a:pPr>
                <a:defRPr/>
              </a:pPr>
              <a:t>‹Nº›</a:t>
            </a:fld>
            <a:endParaRPr lang="es-MX" dirty="0"/>
          </a:p>
        </p:txBody>
      </p:sp>
    </p:spTree>
    <p:extLst>
      <p:ext uri="{BB962C8B-B14F-4D97-AF65-F5344CB8AC3E}">
        <p14:creationId xmlns:p14="http://schemas.microsoft.com/office/powerpoint/2010/main" val="3335197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FF16A11B-E162-40DD-A8F8-573C69990884}" type="datetimeFigureOut">
              <a:rPr lang="es-MX" smtClean="0"/>
              <a:pPr>
                <a:defRPr/>
              </a:pPr>
              <a:t>16/12/2019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CE1C80CF-7075-43E2-B9FA-92EB6C245029}" type="slidenum">
              <a:rPr lang="es-MX" smtClean="0"/>
              <a:pPr>
                <a:defRPr/>
              </a:pPr>
              <a:t>‹Nº›</a:t>
            </a:fld>
            <a:endParaRPr lang="es-MX" dirty="0"/>
          </a:p>
        </p:txBody>
      </p:sp>
    </p:spTree>
    <p:extLst>
      <p:ext uri="{BB962C8B-B14F-4D97-AF65-F5344CB8AC3E}">
        <p14:creationId xmlns:p14="http://schemas.microsoft.com/office/powerpoint/2010/main" val="1517388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ADCCCB96-1140-470B-8C5C-9E7AC2FBC43B}" type="datetimeFigureOut">
              <a:rPr lang="es-MX" smtClean="0"/>
              <a:pPr>
                <a:defRPr/>
              </a:pPr>
              <a:t>16/12/2019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E4EADDB-C026-4C94-94FA-77FD039528F2}" type="slidenum">
              <a:rPr lang="es-MX" smtClean="0"/>
              <a:pPr>
                <a:defRPr/>
              </a:pPr>
              <a:t>‹Nº›</a:t>
            </a:fld>
            <a:endParaRPr lang="es-MX" dirty="0"/>
          </a:p>
        </p:txBody>
      </p:sp>
    </p:spTree>
    <p:extLst>
      <p:ext uri="{BB962C8B-B14F-4D97-AF65-F5344CB8AC3E}">
        <p14:creationId xmlns:p14="http://schemas.microsoft.com/office/powerpoint/2010/main" val="1739399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0863349F-CAA3-4CF4-80B9-A4F9C735BB55}" type="datetimeFigureOut">
              <a:rPr lang="es-MX" smtClean="0"/>
              <a:pPr>
                <a:defRPr/>
              </a:pPr>
              <a:t>16/12/2019</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23B310DE-1BEB-400F-9714-A3F9CECC8895}" type="slidenum">
              <a:rPr lang="es-MX" smtClean="0"/>
              <a:pPr>
                <a:defRPr/>
              </a:pPr>
              <a:t>‹Nº›</a:t>
            </a:fld>
            <a:endParaRPr lang="es-MX" dirty="0"/>
          </a:p>
        </p:txBody>
      </p:sp>
    </p:spTree>
    <p:extLst>
      <p:ext uri="{BB962C8B-B14F-4D97-AF65-F5344CB8AC3E}">
        <p14:creationId xmlns:p14="http://schemas.microsoft.com/office/powerpoint/2010/main" val="273027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pPr>
              <a:defRPr/>
            </a:pPr>
            <a:fld id="{4E9FB6CA-775E-412E-B1E5-CD3B60A1C9CD}" type="datetimeFigureOut">
              <a:rPr lang="es-MX" smtClean="0"/>
              <a:pPr>
                <a:defRPr/>
              </a:pPr>
              <a:t>16/12/2019</a:t>
            </a:fld>
            <a:endParaRPr lang="es-MX" dirty="0"/>
          </a:p>
        </p:txBody>
      </p:sp>
      <p:sp>
        <p:nvSpPr>
          <p:cNvPr id="6" name="Footer Placeholder 5"/>
          <p:cNvSpPr>
            <a:spLocks noGrp="1"/>
          </p:cNvSpPr>
          <p:nvPr>
            <p:ph type="ftr" sz="quarter" idx="11"/>
          </p:nvPr>
        </p:nvSpPr>
        <p:spPr/>
        <p:txBody>
          <a:bodyPr/>
          <a:lstStyle/>
          <a:p>
            <a:pPr>
              <a:defRPr/>
            </a:pPr>
            <a:endParaRPr lang="es-MX" dirty="0"/>
          </a:p>
        </p:txBody>
      </p:sp>
      <p:sp>
        <p:nvSpPr>
          <p:cNvPr id="7" name="Slide Number Placeholder 6"/>
          <p:cNvSpPr>
            <a:spLocks noGrp="1"/>
          </p:cNvSpPr>
          <p:nvPr>
            <p:ph type="sldNum" sz="quarter" idx="12"/>
          </p:nvPr>
        </p:nvSpPr>
        <p:spPr/>
        <p:txBody>
          <a:bodyPr/>
          <a:lstStyle/>
          <a:p>
            <a:pPr>
              <a:defRPr/>
            </a:pPr>
            <a:fld id="{9B7ADFF3-609F-48D3-86A0-A7D65AB03A39}" type="slidenum">
              <a:rPr lang="es-MX" smtClean="0"/>
              <a:pPr>
                <a:defRPr/>
              </a:pPr>
              <a:t>‹Nº›</a:t>
            </a:fld>
            <a:endParaRPr lang="es-MX" dirty="0"/>
          </a:p>
        </p:txBody>
      </p:sp>
    </p:spTree>
    <p:extLst>
      <p:ext uri="{BB962C8B-B14F-4D97-AF65-F5344CB8AC3E}">
        <p14:creationId xmlns:p14="http://schemas.microsoft.com/office/powerpoint/2010/main" val="1250445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pPr>
              <a:defRPr/>
            </a:pPr>
            <a:fld id="{4776E6B1-2F7A-4524-AC75-84D6FA7E683F}" type="datetimeFigureOut">
              <a:rPr lang="es-MX" smtClean="0"/>
              <a:pPr>
                <a:defRPr/>
              </a:pPr>
              <a:t>16/12/2019</a:t>
            </a:fld>
            <a:endParaRPr lang="es-MX" dirty="0"/>
          </a:p>
        </p:txBody>
      </p:sp>
      <p:sp>
        <p:nvSpPr>
          <p:cNvPr id="8" name="Footer Placeholder 7"/>
          <p:cNvSpPr>
            <a:spLocks noGrp="1"/>
          </p:cNvSpPr>
          <p:nvPr>
            <p:ph type="ftr" sz="quarter" idx="11"/>
          </p:nvPr>
        </p:nvSpPr>
        <p:spPr/>
        <p:txBody>
          <a:bodyPr/>
          <a:lstStyle/>
          <a:p>
            <a:pPr>
              <a:defRPr/>
            </a:pPr>
            <a:endParaRPr lang="es-MX" dirty="0"/>
          </a:p>
        </p:txBody>
      </p:sp>
      <p:sp>
        <p:nvSpPr>
          <p:cNvPr id="9" name="Slide Number Placeholder 8"/>
          <p:cNvSpPr>
            <a:spLocks noGrp="1"/>
          </p:cNvSpPr>
          <p:nvPr>
            <p:ph type="sldNum" sz="quarter" idx="12"/>
          </p:nvPr>
        </p:nvSpPr>
        <p:spPr/>
        <p:txBody>
          <a:bodyPr/>
          <a:lstStyle/>
          <a:p>
            <a:pPr>
              <a:defRPr/>
            </a:pPr>
            <a:fld id="{11617E27-C21F-49F8-B7A7-DA8CBA5EDA69}" type="slidenum">
              <a:rPr lang="es-MX" smtClean="0"/>
              <a:pPr>
                <a:defRPr/>
              </a:pPr>
              <a:t>‹Nº›</a:t>
            </a:fld>
            <a:endParaRPr lang="es-MX" dirty="0"/>
          </a:p>
        </p:txBody>
      </p:sp>
    </p:spTree>
    <p:extLst>
      <p:ext uri="{BB962C8B-B14F-4D97-AF65-F5344CB8AC3E}">
        <p14:creationId xmlns:p14="http://schemas.microsoft.com/office/powerpoint/2010/main" val="2257431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pPr>
              <a:defRPr/>
            </a:pPr>
            <a:fld id="{FEF5E7F3-305F-4F37-96A9-5FEDFD2E8A71}" type="datetimeFigureOut">
              <a:rPr lang="es-MX" smtClean="0"/>
              <a:pPr>
                <a:defRPr/>
              </a:pPr>
              <a:t>16/12/2019</a:t>
            </a:fld>
            <a:endParaRPr lang="es-MX" dirty="0"/>
          </a:p>
        </p:txBody>
      </p:sp>
      <p:sp>
        <p:nvSpPr>
          <p:cNvPr id="4" name="Footer Placeholder 3"/>
          <p:cNvSpPr>
            <a:spLocks noGrp="1"/>
          </p:cNvSpPr>
          <p:nvPr>
            <p:ph type="ftr" sz="quarter" idx="11"/>
          </p:nvPr>
        </p:nvSpPr>
        <p:spPr/>
        <p:txBody>
          <a:bodyPr/>
          <a:lstStyle/>
          <a:p>
            <a:pPr>
              <a:defRPr/>
            </a:pPr>
            <a:endParaRPr lang="es-MX" dirty="0"/>
          </a:p>
        </p:txBody>
      </p:sp>
      <p:sp>
        <p:nvSpPr>
          <p:cNvPr id="5" name="Slide Number Placeholder 4"/>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1978900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40B7DEE-A112-42B8-92E9-EBB1713CAC08}" type="datetimeFigureOut">
              <a:rPr lang="es-MX" smtClean="0"/>
              <a:pPr>
                <a:defRPr/>
              </a:pPr>
              <a:t>16/12/2019</a:t>
            </a:fld>
            <a:endParaRPr lang="es-MX" dirty="0"/>
          </a:p>
        </p:txBody>
      </p:sp>
      <p:sp>
        <p:nvSpPr>
          <p:cNvPr id="3" name="Footer Placeholder 2"/>
          <p:cNvSpPr>
            <a:spLocks noGrp="1"/>
          </p:cNvSpPr>
          <p:nvPr>
            <p:ph type="ftr" sz="quarter" idx="11"/>
          </p:nvPr>
        </p:nvSpPr>
        <p:spPr/>
        <p:txBody>
          <a:bodyPr/>
          <a:lstStyle/>
          <a:p>
            <a:pPr>
              <a:defRPr/>
            </a:pPr>
            <a:endParaRPr lang="es-MX" dirty="0"/>
          </a:p>
        </p:txBody>
      </p:sp>
      <p:sp>
        <p:nvSpPr>
          <p:cNvPr id="4" name="Slide Number Placeholder 3"/>
          <p:cNvSpPr>
            <a:spLocks noGrp="1"/>
          </p:cNvSpPr>
          <p:nvPr>
            <p:ph type="sldNum" sz="quarter" idx="12"/>
          </p:nvPr>
        </p:nvSpPr>
        <p:spPr/>
        <p:txBody>
          <a:bodyPr/>
          <a:lstStyle/>
          <a:p>
            <a:pPr>
              <a:defRPr/>
            </a:pPr>
            <a:fld id="{0097E24B-A3D6-4C34-AA8C-EF8037C512CE}" type="slidenum">
              <a:rPr lang="es-MX" smtClean="0"/>
              <a:pPr>
                <a:defRPr/>
              </a:pPr>
              <a:t>‹Nº›</a:t>
            </a:fld>
            <a:endParaRPr lang="es-MX" dirty="0"/>
          </a:p>
        </p:txBody>
      </p:sp>
    </p:spTree>
    <p:extLst>
      <p:ext uri="{BB962C8B-B14F-4D97-AF65-F5344CB8AC3E}">
        <p14:creationId xmlns:p14="http://schemas.microsoft.com/office/powerpoint/2010/main" val="2837984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pPr>
              <a:defRPr/>
            </a:pPr>
            <a:fld id="{DE4F9C83-35F5-4BB2-8873-9DB5A86ED34A}" type="datetimeFigureOut">
              <a:rPr lang="es-MX" smtClean="0"/>
              <a:pPr>
                <a:defRPr/>
              </a:pPr>
              <a:t>16/12/2019</a:t>
            </a:fld>
            <a:endParaRPr lang="es-MX" dirty="0"/>
          </a:p>
        </p:txBody>
      </p:sp>
      <p:sp>
        <p:nvSpPr>
          <p:cNvPr id="6" name="Footer Placeholder 5"/>
          <p:cNvSpPr>
            <a:spLocks noGrp="1"/>
          </p:cNvSpPr>
          <p:nvPr>
            <p:ph type="ftr" sz="quarter" idx="11"/>
          </p:nvPr>
        </p:nvSpPr>
        <p:spPr/>
        <p:txBody>
          <a:bodyPr/>
          <a:lstStyle/>
          <a:p>
            <a:pPr>
              <a:defRPr/>
            </a:pPr>
            <a:endParaRPr lang="es-MX" dirty="0"/>
          </a:p>
        </p:txBody>
      </p:sp>
      <p:sp>
        <p:nvSpPr>
          <p:cNvPr id="7" name="Slide Number Placeholder 6"/>
          <p:cNvSpPr>
            <a:spLocks noGrp="1"/>
          </p:cNvSpPr>
          <p:nvPr>
            <p:ph type="sldNum" sz="quarter" idx="12"/>
          </p:nvPr>
        </p:nvSpPr>
        <p:spPr/>
        <p:txBody>
          <a:bodyPr/>
          <a:lstStyle/>
          <a:p>
            <a:pPr>
              <a:defRPr/>
            </a:pPr>
            <a:fld id="{05E7E73A-DDBA-4E3D-88EF-9D1EDF0F1F4D}" type="slidenum">
              <a:rPr lang="es-MX" smtClean="0"/>
              <a:pPr>
                <a:defRPr/>
              </a:pPr>
              <a:t>‹Nº›</a:t>
            </a:fld>
            <a:endParaRPr lang="es-MX" dirty="0"/>
          </a:p>
        </p:txBody>
      </p:sp>
    </p:spTree>
    <p:extLst>
      <p:ext uri="{BB962C8B-B14F-4D97-AF65-F5344CB8AC3E}">
        <p14:creationId xmlns:p14="http://schemas.microsoft.com/office/powerpoint/2010/main" val="488393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pPr>
              <a:defRPr/>
            </a:pPr>
            <a:fld id="{EF66AEB6-1E45-4E86-ABD9-24B2F959E353}" type="datetimeFigureOut">
              <a:rPr lang="es-MX" smtClean="0"/>
              <a:pPr>
                <a:defRPr/>
              </a:pPr>
              <a:t>16/12/2019</a:t>
            </a:fld>
            <a:endParaRPr lang="es-MX" dirty="0"/>
          </a:p>
        </p:txBody>
      </p:sp>
      <p:sp>
        <p:nvSpPr>
          <p:cNvPr id="6" name="Footer Placeholder 5"/>
          <p:cNvSpPr>
            <a:spLocks noGrp="1"/>
          </p:cNvSpPr>
          <p:nvPr>
            <p:ph type="ftr" sz="quarter" idx="11"/>
          </p:nvPr>
        </p:nvSpPr>
        <p:spPr/>
        <p:txBody>
          <a:bodyPr/>
          <a:lstStyle/>
          <a:p>
            <a:pPr>
              <a:defRPr/>
            </a:pPr>
            <a:endParaRPr lang="es-MX" dirty="0"/>
          </a:p>
        </p:txBody>
      </p:sp>
      <p:sp>
        <p:nvSpPr>
          <p:cNvPr id="7" name="Slide Number Placeholder 6"/>
          <p:cNvSpPr>
            <a:spLocks noGrp="1"/>
          </p:cNvSpPr>
          <p:nvPr>
            <p:ph type="sldNum" sz="quarter" idx="12"/>
          </p:nvPr>
        </p:nvSpPr>
        <p:spPr/>
        <p:txBody>
          <a:bodyPr/>
          <a:lstStyle/>
          <a:p>
            <a:pPr>
              <a:defRPr/>
            </a:pPr>
            <a:fld id="{15432E7B-6A73-4DE1-9D2B-3991C023D184}" type="slidenum">
              <a:rPr lang="es-MX" smtClean="0"/>
              <a:pPr>
                <a:defRPr/>
              </a:pPr>
              <a:t>‹Nº›</a:t>
            </a:fld>
            <a:endParaRPr lang="es-MX" dirty="0"/>
          </a:p>
        </p:txBody>
      </p:sp>
    </p:spTree>
    <p:extLst>
      <p:ext uri="{BB962C8B-B14F-4D97-AF65-F5344CB8AC3E}">
        <p14:creationId xmlns:p14="http://schemas.microsoft.com/office/powerpoint/2010/main" val="3649719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FEF5E7F3-305F-4F37-96A9-5FEDFD2E8A71}" type="datetimeFigureOut">
              <a:rPr lang="es-MX" smtClean="0"/>
              <a:pPr>
                <a:defRPr/>
              </a:pPr>
              <a:t>16/12/2019</a:t>
            </a:fld>
            <a:endParaRPr lang="es-MX"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s-MX"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4292848976"/>
      </p:ext>
    </p:extLst>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 id="2147484176" r:id="rId12"/>
    <p:sldLayoutId id="2147484177" r:id="rId13"/>
    <p:sldLayoutId id="2147484178" r:id="rId14"/>
    <p:sldLayoutId id="2147484179" r:id="rId15"/>
    <p:sldLayoutId id="214748418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mailto:ahernandez@cnsf.gob.mx" TargetMode="External"/><Relationship Id="rId2" Type="http://schemas.openxmlformats.org/officeDocument/2006/relationships/hyperlink" Target="mailto:rsevilla@cnsf.gob.mx"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9220" name="4 CuadroTexto"/>
          <p:cNvSpPr txBox="1">
            <a:spLocks noChangeArrowheads="1"/>
          </p:cNvSpPr>
          <p:nvPr/>
        </p:nvSpPr>
        <p:spPr bwMode="auto">
          <a:xfrm>
            <a:off x="1115616" y="2643188"/>
            <a:ext cx="6715125" cy="184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ES" sz="3600" dirty="0"/>
              <a:t>TALLER </a:t>
            </a:r>
            <a:r>
              <a:rPr lang="es-ES" sz="3600" dirty="0" smtClean="0"/>
              <a:t>DE LOS </a:t>
            </a:r>
            <a:r>
              <a:rPr lang="es-ES" sz="3600" dirty="0"/>
              <a:t>SISTEMAS </a:t>
            </a:r>
            <a:r>
              <a:rPr lang="es-ES" sz="3600" dirty="0" smtClean="0"/>
              <a:t>ESTADISTICOS DE VIDA</a:t>
            </a:r>
            <a:endParaRPr lang="es-ES" sz="3600" dirty="0"/>
          </a:p>
          <a:p>
            <a:pPr algn="ctr" eaLnBrk="1" hangingPunct="1"/>
            <a:endParaRPr lang="es-ES" dirty="0"/>
          </a:p>
          <a:p>
            <a:pPr algn="ctr" eaLnBrk="1" hangingPunct="1"/>
            <a:r>
              <a:rPr lang="es-ES" sz="2400" dirty="0"/>
              <a:t>Diciembre </a:t>
            </a:r>
            <a:r>
              <a:rPr lang="es-ES" sz="2400" dirty="0" smtClean="0"/>
              <a:t>2019</a:t>
            </a:r>
            <a:endParaRPr lang="es-ES" sz="2400"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2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47" y="230187"/>
            <a:ext cx="6715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smtClean="0">
                <a:latin typeface="Calibri" pitchFamily="34" charset="0"/>
              </a:rPr>
              <a:t>Suma Asegurada vs Prima Emitida</a:t>
            </a:r>
            <a:endParaRPr lang="es-MX" sz="2800" dirty="0">
              <a:latin typeface="Calibri" pitchFamily="34" charset="0"/>
            </a:endParaRP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25" name="4 CuadroTexto"/>
          <p:cNvSpPr txBox="1">
            <a:spLocks noChangeArrowheads="1"/>
          </p:cNvSpPr>
          <p:nvPr/>
        </p:nvSpPr>
        <p:spPr bwMode="auto">
          <a:xfrm>
            <a:off x="735343" y="1239143"/>
            <a:ext cx="655272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lgn="just">
              <a:buFont typeface="Wingdings" panose="05000000000000000000" pitchFamily="2" charset="2"/>
              <a:buChar char="ü"/>
            </a:pPr>
            <a:r>
              <a:rPr lang="es-ES" dirty="0" smtClean="0"/>
              <a:t>Si la Prima Emitida del </a:t>
            </a:r>
            <a:r>
              <a:rPr lang="es-ES" dirty="0" smtClean="0"/>
              <a:t>Beneficio x </a:t>
            </a:r>
            <a:r>
              <a:rPr lang="es-ES" dirty="0" smtClean="0"/>
              <a:t>es mayor a cero entonces la Suma Asegurada del </a:t>
            </a:r>
            <a:r>
              <a:rPr lang="es-ES" dirty="0" smtClean="0"/>
              <a:t>Beneficio x </a:t>
            </a:r>
            <a:r>
              <a:rPr lang="es-ES" dirty="0" smtClean="0"/>
              <a:t>debe ser </a:t>
            </a:r>
            <a:r>
              <a:rPr lang="es-ES" dirty="0" smtClean="0"/>
              <a:t>mayor a cero</a:t>
            </a:r>
            <a:endParaRPr lang="es-ES" dirty="0"/>
          </a:p>
        </p:txBody>
      </p:sp>
      <p:sp>
        <p:nvSpPr>
          <p:cNvPr id="6" name="5 CuadroTexto"/>
          <p:cNvSpPr txBox="1">
            <a:spLocks noChangeArrowheads="1"/>
          </p:cNvSpPr>
          <p:nvPr/>
        </p:nvSpPr>
        <p:spPr bwMode="auto">
          <a:xfrm>
            <a:off x="755576" y="2433662"/>
            <a:ext cx="6552728"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lgn="just">
              <a:buFont typeface="Wingdings" panose="05000000000000000000" pitchFamily="2" charset="2"/>
              <a:buChar char="ü"/>
            </a:pPr>
            <a:r>
              <a:rPr lang="es-MX" dirty="0" smtClean="0"/>
              <a:t>Si la </a:t>
            </a:r>
            <a:r>
              <a:rPr lang="es-MX" dirty="0" smtClean="0"/>
              <a:t>Suma Asegurada </a:t>
            </a:r>
            <a:r>
              <a:rPr lang="es-MX" dirty="0"/>
              <a:t>del </a:t>
            </a:r>
            <a:r>
              <a:rPr lang="es-MX" dirty="0" smtClean="0"/>
              <a:t>Beneficio x </a:t>
            </a:r>
            <a:r>
              <a:rPr lang="es-MX" dirty="0"/>
              <a:t>es mayor a cero </a:t>
            </a:r>
            <a:r>
              <a:rPr lang="es-MX" dirty="0" smtClean="0"/>
              <a:t>entonces la </a:t>
            </a:r>
            <a:r>
              <a:rPr lang="es-MX" dirty="0" smtClean="0"/>
              <a:t>Prima Emitida </a:t>
            </a:r>
            <a:r>
              <a:rPr lang="es-MX" dirty="0"/>
              <a:t>del </a:t>
            </a:r>
            <a:r>
              <a:rPr lang="es-MX" dirty="0" smtClean="0"/>
              <a:t>Beneficio </a:t>
            </a:r>
            <a:r>
              <a:rPr lang="es-MX" dirty="0"/>
              <a:t>x</a:t>
            </a:r>
            <a:r>
              <a:rPr lang="es-MX" dirty="0" smtClean="0"/>
              <a:t> </a:t>
            </a:r>
            <a:r>
              <a:rPr lang="es-MX" dirty="0" smtClean="0"/>
              <a:t>debe ser mayor a cero</a:t>
            </a:r>
          </a:p>
          <a:p>
            <a:pPr marL="342900" indent="-342900" algn="just">
              <a:buFont typeface="Wingdings" panose="05000000000000000000" pitchFamily="2" charset="2"/>
              <a:buChar char="ü"/>
            </a:pPr>
            <a:endParaRPr lang="es-MX" dirty="0"/>
          </a:p>
          <a:p>
            <a:pPr marL="539750" indent="-539750" algn="just"/>
            <a:r>
              <a:rPr lang="es-MX" sz="1600" b="1" dirty="0" smtClean="0">
                <a:solidFill>
                  <a:srgbClr val="C00000"/>
                </a:solidFill>
              </a:rPr>
              <a:t>Nota</a:t>
            </a:r>
            <a:r>
              <a:rPr lang="es-MX" sz="1600" dirty="0" smtClean="0">
                <a:solidFill>
                  <a:srgbClr val="C00000"/>
                </a:solidFill>
              </a:rPr>
              <a:t>: </a:t>
            </a:r>
            <a:r>
              <a:rPr lang="es-MX" dirty="0" smtClean="0"/>
              <a:t>La Prima Emitida se debe desglosar para cada uno de los beneficios contratados</a:t>
            </a:r>
            <a:endParaRPr lang="es-ES" dirty="0"/>
          </a:p>
        </p:txBody>
      </p:sp>
    </p:spTree>
    <p:extLst>
      <p:ext uri="{BB962C8B-B14F-4D97-AF65-F5344CB8AC3E}">
        <p14:creationId xmlns:p14="http://schemas.microsoft.com/office/powerpoint/2010/main" val="31376396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25"/>
                                        </p:tgtEl>
                                        <p:attrNameLst>
                                          <p:attrName>style.visibility</p:attrName>
                                        </p:attrNameLst>
                                      </p:cBhvr>
                                      <p:to>
                                        <p:strVal val="visible"/>
                                      </p:to>
                                    </p:set>
                                  </p:childTnLst>
                                </p:cTn>
                              </p:par>
                            </p:childTnLst>
                          </p:cTn>
                        </p:par>
                        <p:par>
                          <p:cTn id="14" fill="hold">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25" grpId="0" autoUpdateAnimBg="0"/>
      <p:bldP spid="6"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47" y="230187"/>
            <a:ext cx="6715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smtClean="0">
                <a:latin typeface="Calibri" pitchFamily="34" charset="0"/>
              </a:rPr>
              <a:t>Suma Asegurada vs Prima Emitida</a:t>
            </a:r>
            <a:endParaRPr lang="es-MX" sz="2800" dirty="0">
              <a:latin typeface="Calibri" pitchFamily="34" charset="0"/>
            </a:endParaRP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5" name="4 CuadroTexto"/>
          <p:cNvSpPr txBox="1">
            <a:spLocks noChangeArrowheads="1"/>
          </p:cNvSpPr>
          <p:nvPr/>
        </p:nvSpPr>
        <p:spPr bwMode="auto">
          <a:xfrm>
            <a:off x="712350" y="1556792"/>
            <a:ext cx="6552728"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lgn="just">
              <a:buFont typeface="Wingdings" panose="05000000000000000000" pitchFamily="2" charset="2"/>
              <a:buChar char="ü"/>
            </a:pPr>
            <a:r>
              <a:rPr lang="es-MX" sz="2000" dirty="0"/>
              <a:t>La </a:t>
            </a:r>
            <a:r>
              <a:rPr lang="es-MX" sz="2000" dirty="0" smtClean="0"/>
              <a:t>Prima Emitida </a:t>
            </a:r>
            <a:r>
              <a:rPr lang="es-MX" sz="2000" dirty="0"/>
              <a:t>del </a:t>
            </a:r>
            <a:r>
              <a:rPr lang="es-MX" sz="2000" dirty="0" smtClean="0"/>
              <a:t>Beneficio </a:t>
            </a:r>
            <a:r>
              <a:rPr lang="es-MX" sz="2000" dirty="0"/>
              <a:t>x</a:t>
            </a:r>
            <a:r>
              <a:rPr lang="es-MX" sz="2000" dirty="0" smtClean="0"/>
              <a:t> </a:t>
            </a:r>
            <a:r>
              <a:rPr lang="es-MX" sz="2000" dirty="0" smtClean="0"/>
              <a:t>debe ser menor a la Suma </a:t>
            </a:r>
            <a:r>
              <a:rPr lang="es-MX" sz="2000" dirty="0" smtClean="0"/>
              <a:t>Asegurada </a:t>
            </a:r>
            <a:r>
              <a:rPr lang="es-MX" sz="2000" dirty="0"/>
              <a:t>del </a:t>
            </a:r>
            <a:r>
              <a:rPr lang="es-MX" sz="2000" dirty="0" smtClean="0"/>
              <a:t>Beneficio </a:t>
            </a:r>
            <a:r>
              <a:rPr lang="es-MX" sz="2000" dirty="0" smtClean="0"/>
              <a:t>x</a:t>
            </a:r>
          </a:p>
          <a:p>
            <a:pPr marL="342900" indent="-342900" algn="just">
              <a:buFont typeface="Wingdings" panose="05000000000000000000" pitchFamily="2" charset="2"/>
              <a:buChar char="ü"/>
            </a:pPr>
            <a:endParaRPr lang="es-MX" sz="2000" dirty="0"/>
          </a:p>
          <a:p>
            <a:pPr algn="just"/>
            <a:r>
              <a:rPr lang="es-MX" sz="1600" b="1" dirty="0" smtClean="0">
                <a:solidFill>
                  <a:srgbClr val="C00000"/>
                </a:solidFill>
              </a:rPr>
              <a:t>Nota:</a:t>
            </a:r>
            <a:r>
              <a:rPr lang="es-MX" sz="1600" dirty="0" smtClean="0">
                <a:solidFill>
                  <a:srgbClr val="C00000"/>
                </a:solidFill>
              </a:rPr>
              <a:t> </a:t>
            </a:r>
            <a:r>
              <a:rPr lang="es-MX" sz="1600" dirty="0" smtClean="0"/>
              <a:t>La prima de ahorro se debe capturar en el beneficio 8 “Otros”</a:t>
            </a:r>
            <a:endParaRPr lang="es-ES" sz="1600" dirty="0"/>
          </a:p>
        </p:txBody>
      </p:sp>
    </p:spTree>
    <p:extLst>
      <p:ext uri="{BB962C8B-B14F-4D97-AF65-F5344CB8AC3E}">
        <p14:creationId xmlns:p14="http://schemas.microsoft.com/office/powerpoint/2010/main" val="40397265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5"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539552" y="230187"/>
            <a:ext cx="6715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smtClean="0">
                <a:latin typeface="Calibri" pitchFamily="34" charset="0"/>
              </a:rPr>
              <a:t>Suma Asegurada vs Monto de Siniestralidad</a:t>
            </a:r>
            <a:endParaRPr lang="es-MX" sz="2800" dirty="0">
              <a:latin typeface="Calibri" pitchFamily="34" charset="0"/>
            </a:endParaRP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25" name="4 CuadroTexto"/>
          <p:cNvSpPr txBox="1">
            <a:spLocks noChangeArrowheads="1"/>
          </p:cNvSpPr>
          <p:nvPr/>
        </p:nvSpPr>
        <p:spPr bwMode="auto">
          <a:xfrm>
            <a:off x="717134" y="1700808"/>
            <a:ext cx="655272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lgn="just">
              <a:buFont typeface="Wingdings" panose="05000000000000000000" pitchFamily="2" charset="2"/>
              <a:buChar char="ü"/>
            </a:pPr>
            <a:r>
              <a:rPr lang="es-MX" sz="2000" dirty="0"/>
              <a:t>El </a:t>
            </a:r>
            <a:r>
              <a:rPr lang="es-MX" sz="2000" dirty="0" smtClean="0"/>
              <a:t>Monto </a:t>
            </a:r>
            <a:r>
              <a:rPr lang="es-MX" sz="2000" dirty="0"/>
              <a:t>de </a:t>
            </a:r>
            <a:r>
              <a:rPr lang="es-MX" sz="2000" dirty="0" smtClean="0"/>
              <a:t>Siniestralidad </a:t>
            </a:r>
            <a:r>
              <a:rPr lang="es-MX" sz="2000" dirty="0"/>
              <a:t>del </a:t>
            </a:r>
            <a:r>
              <a:rPr lang="es-MX" sz="2000" dirty="0" smtClean="0"/>
              <a:t>Beneficio x </a:t>
            </a:r>
            <a:r>
              <a:rPr lang="es-MX" sz="2000" dirty="0" smtClean="0"/>
              <a:t>debe ser menor o igual al </a:t>
            </a:r>
            <a:r>
              <a:rPr lang="es-MX" sz="2000" dirty="0"/>
              <a:t>m</a:t>
            </a:r>
            <a:r>
              <a:rPr lang="es-MX" sz="2000" dirty="0" smtClean="0"/>
              <a:t>onto </a:t>
            </a:r>
            <a:r>
              <a:rPr lang="es-MX" sz="2000" dirty="0" smtClean="0"/>
              <a:t>de la  </a:t>
            </a:r>
            <a:r>
              <a:rPr lang="es-MX" sz="2000" dirty="0" smtClean="0"/>
              <a:t>Suma Asegurada </a:t>
            </a:r>
            <a:r>
              <a:rPr lang="es-MX" sz="2000" dirty="0"/>
              <a:t>del </a:t>
            </a:r>
            <a:r>
              <a:rPr lang="es-MX" sz="2000" dirty="0" smtClean="0"/>
              <a:t>Beneficio x</a:t>
            </a:r>
            <a:endParaRPr lang="es-ES" sz="2000" dirty="0"/>
          </a:p>
        </p:txBody>
      </p:sp>
    </p:spTree>
    <p:extLst>
      <p:ext uri="{BB962C8B-B14F-4D97-AF65-F5344CB8AC3E}">
        <p14:creationId xmlns:p14="http://schemas.microsoft.com/office/powerpoint/2010/main" val="13682126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25"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Número de Siniestros</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55576" y="1325667"/>
            <a:ext cx="6552728"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Font typeface="Wingdings" panose="05000000000000000000" pitchFamily="2" charset="2"/>
              <a:buChar char="ü"/>
            </a:pPr>
            <a:r>
              <a:rPr lang="es-ES" dirty="0"/>
              <a:t>Si el la Fecha de Reporte del Siniestro es menor al Año de Reporte, se validará que el Número de Siniestro se haya reportado en el Sistema Estadístico en el año en que se </a:t>
            </a:r>
            <a:r>
              <a:rPr lang="es-ES" dirty="0" smtClean="0"/>
              <a:t>reclamó </a:t>
            </a:r>
            <a:r>
              <a:rPr lang="es-ES" dirty="0"/>
              <a:t>el siniestro.</a:t>
            </a:r>
          </a:p>
          <a:p>
            <a:pPr algn="just"/>
            <a:endParaRPr lang="es-ES" dirty="0"/>
          </a:p>
          <a:p>
            <a:pPr marL="719138" indent="-719138" algn="just"/>
            <a:r>
              <a:rPr lang="es-ES" b="1" dirty="0">
                <a:solidFill>
                  <a:srgbClr val="C00000"/>
                </a:solidFill>
              </a:rPr>
              <a:t>Nota:</a:t>
            </a:r>
            <a:r>
              <a:rPr lang="es-ES" dirty="0"/>
              <a:t> Debe existir consistencia en el número de siniestro entre ejercicios.</a:t>
            </a:r>
          </a:p>
        </p:txBody>
      </p:sp>
      <p:sp>
        <p:nvSpPr>
          <p:cNvPr id="7" name="4 CuadroTexto"/>
          <p:cNvSpPr txBox="1">
            <a:spLocks noChangeArrowheads="1"/>
          </p:cNvSpPr>
          <p:nvPr/>
        </p:nvSpPr>
        <p:spPr bwMode="auto">
          <a:xfrm>
            <a:off x="899592" y="3573016"/>
            <a:ext cx="655272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Font typeface="Wingdings" panose="05000000000000000000" pitchFamily="2" charset="2"/>
              <a:buChar char="ü"/>
            </a:pPr>
            <a:r>
              <a:rPr lang="es-ES" dirty="0"/>
              <a:t>Se validará que si el Número de Siniestro se encuentra en otros años, el Número de Póliza debe coincidir para dicho siniestro</a:t>
            </a:r>
          </a:p>
        </p:txBody>
      </p:sp>
    </p:spTree>
    <p:extLst>
      <p:ext uri="{BB962C8B-B14F-4D97-AF65-F5344CB8AC3E}">
        <p14:creationId xmlns:p14="http://schemas.microsoft.com/office/powerpoint/2010/main" val="21378414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par>
                          <p:cTn id="13" fill="hold">
                            <p:stCondLst>
                              <p:cond delay="2500"/>
                            </p:stCondLst>
                            <p:childTnLst>
                              <p:par>
                                <p:cTn id="14" presetID="1" presetClass="entr" presetSubtype="0" fill="hold" grpId="0" nodeType="afterEffect">
                                  <p:stCondLst>
                                    <p:cond delay="0"/>
                                  </p:stCondLst>
                                  <p:childTnLst>
                                    <p:set>
                                      <p:cBhvr>
                                        <p:cTn id="15" dur="1" fill="hold">
                                          <p:stCondLst>
                                            <p:cond delay="499"/>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 grpId="0" autoUpdateAnimBg="0"/>
      <p:bldP spid="7"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smtClean="0">
                <a:latin typeface="Calibri" pitchFamily="34" charset="0"/>
              </a:rPr>
              <a:t>Estatus Póliza o Certificado</a:t>
            </a:r>
            <a:endParaRPr lang="es-MX" sz="2800" dirty="0">
              <a:latin typeface="Calibri" pitchFamily="34" charset="0"/>
            </a:endParaRP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2" name="1 Rectángulo"/>
          <p:cNvSpPr/>
          <p:nvPr/>
        </p:nvSpPr>
        <p:spPr>
          <a:xfrm>
            <a:off x="571500" y="1614279"/>
            <a:ext cx="6696744" cy="2246769"/>
          </a:xfrm>
          <a:prstGeom prst="rect">
            <a:avLst/>
          </a:prstGeom>
        </p:spPr>
        <p:txBody>
          <a:bodyPr wrap="square">
            <a:spAutoFit/>
          </a:bodyPr>
          <a:lstStyle/>
          <a:p>
            <a:pPr marL="285750" indent="-285750" algn="just">
              <a:buFont typeface="Wingdings" panose="05000000000000000000" pitchFamily="2" charset="2"/>
              <a:buChar char="ü"/>
            </a:pPr>
            <a:r>
              <a:rPr lang="es-ES" sz="2000" dirty="0"/>
              <a:t>Si el Inicio de Vigencia es mayor a la Fecha de Corte y la </a:t>
            </a:r>
            <a:r>
              <a:rPr lang="es-ES" sz="2000" dirty="0" smtClean="0"/>
              <a:t>Póliza o Certificado </a:t>
            </a:r>
            <a:r>
              <a:rPr lang="es-ES" sz="2000" dirty="0"/>
              <a:t>no está </a:t>
            </a:r>
            <a:r>
              <a:rPr lang="es-ES" sz="2000" dirty="0" smtClean="0"/>
              <a:t>cancelado </a:t>
            </a:r>
            <a:r>
              <a:rPr lang="es-ES" sz="2000" dirty="0"/>
              <a:t>entonces el Estatus es igual a </a:t>
            </a:r>
            <a:r>
              <a:rPr lang="es-ES" sz="2000" dirty="0" smtClean="0"/>
              <a:t>“anticipada o diferida”</a:t>
            </a:r>
            <a:endParaRPr lang="es-ES" sz="2000" dirty="0"/>
          </a:p>
          <a:p>
            <a:pPr marL="285750" indent="-285750" algn="just">
              <a:buFont typeface="Wingdings" panose="05000000000000000000" pitchFamily="2" charset="2"/>
              <a:buChar char="ü"/>
            </a:pPr>
            <a:endParaRPr lang="es-ES" sz="2000" dirty="0" smtClean="0"/>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r>
              <a:rPr lang="es-ES" sz="2000" dirty="0"/>
              <a:t>Si el Estatus es </a:t>
            </a:r>
            <a:r>
              <a:rPr lang="es-ES" sz="2000" dirty="0" smtClean="0"/>
              <a:t>“anticipada o diferida” </a:t>
            </a:r>
            <a:r>
              <a:rPr lang="es-ES" sz="2000" dirty="0"/>
              <a:t>entonces el Inicio de Vigencia es mayor a la Fecha de Corte </a:t>
            </a:r>
          </a:p>
        </p:txBody>
      </p:sp>
    </p:spTree>
    <p:extLst>
      <p:ext uri="{BB962C8B-B14F-4D97-AF65-F5344CB8AC3E}">
        <p14:creationId xmlns:p14="http://schemas.microsoft.com/office/powerpoint/2010/main" val="33043644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smtClean="0">
                <a:latin typeface="Calibri" pitchFamily="34" charset="0"/>
              </a:rPr>
              <a:t>Coaseguro </a:t>
            </a:r>
            <a:r>
              <a:rPr lang="es-MX" sz="2800" dirty="0">
                <a:latin typeface="Calibri" pitchFamily="34" charset="0"/>
              </a:rPr>
              <a:t>e</a:t>
            </a:r>
            <a:r>
              <a:rPr lang="es-MX" sz="2800" dirty="0" smtClean="0">
                <a:latin typeface="Calibri" pitchFamily="34" charset="0"/>
              </a:rPr>
              <a:t>ntre Compañías</a:t>
            </a:r>
            <a:endParaRPr lang="es-MX" sz="2800" dirty="0">
              <a:latin typeface="Calibri" pitchFamily="34" charset="0"/>
            </a:endParaRP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755576" y="1325667"/>
            <a:ext cx="6552728"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Font typeface="Wingdings" panose="05000000000000000000" pitchFamily="2" charset="2"/>
              <a:buChar char="ü"/>
            </a:pPr>
            <a:r>
              <a:rPr lang="es-ES" sz="2000" dirty="0" smtClean="0"/>
              <a:t>Es necesario que cuando exista coaseguro entre compañías se indique en su escrito aclaratorio cual es la otra compañía.</a:t>
            </a:r>
            <a:endParaRPr lang="es-ES" sz="2000" dirty="0"/>
          </a:p>
          <a:p>
            <a:pPr marL="285750" indent="-285750" algn="just">
              <a:buFont typeface="Wingdings" panose="05000000000000000000" pitchFamily="2" charset="2"/>
              <a:buChar char="ü"/>
            </a:pPr>
            <a:endParaRPr lang="es-ES" sz="2000" dirty="0" smtClean="0"/>
          </a:p>
          <a:p>
            <a:pPr marL="285750" indent="-285750" algn="just">
              <a:buFont typeface="Wingdings" panose="05000000000000000000" pitchFamily="2" charset="2"/>
              <a:buChar char="ü"/>
            </a:pPr>
            <a:endParaRPr lang="es-ES" sz="2000" dirty="0"/>
          </a:p>
          <a:p>
            <a:pPr marL="285750" indent="-285750" algn="just">
              <a:buFont typeface="Wingdings" panose="05000000000000000000" pitchFamily="2" charset="2"/>
              <a:buChar char="ü"/>
            </a:pPr>
            <a:r>
              <a:rPr lang="es-ES" sz="2000" dirty="0" smtClean="0"/>
              <a:t>Se va a cotejar que las diferencias que se presenten con respecto al reporte RR-7 sea la misma para la compañías en coaseguro pero con signo contrario</a:t>
            </a:r>
            <a:endParaRPr lang="es-ES" sz="2000" dirty="0"/>
          </a:p>
        </p:txBody>
      </p:sp>
    </p:spTree>
    <p:extLst>
      <p:ext uri="{BB962C8B-B14F-4D97-AF65-F5344CB8AC3E}">
        <p14:creationId xmlns:p14="http://schemas.microsoft.com/office/powerpoint/2010/main" val="23336762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Teléfonos de Consulta</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4 CuadroTexto"/>
          <p:cNvSpPr txBox="1">
            <a:spLocks noChangeArrowheads="1"/>
          </p:cNvSpPr>
          <p:nvPr/>
        </p:nvSpPr>
        <p:spPr bwMode="auto">
          <a:xfrm>
            <a:off x="611560" y="1268760"/>
            <a:ext cx="6768752" cy="2631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54013" indent="-354013" algn="just">
              <a:spcAft>
                <a:spcPts val="1800"/>
              </a:spcAft>
            </a:pPr>
            <a:endParaRPr lang="es-MX" sz="2000" b="1" dirty="0">
              <a:latin typeface="Century Gothic" panose="020B0502020202020204" pitchFamily="34" charset="0"/>
            </a:endParaRPr>
          </a:p>
          <a:p>
            <a:pPr marL="2243138" indent="-2243138" algn="just">
              <a:spcAft>
                <a:spcPts val="1800"/>
              </a:spcAft>
              <a:tabLst>
                <a:tab pos="2243138" algn="l"/>
                <a:tab pos="2328863" algn="l"/>
              </a:tabLst>
            </a:pPr>
            <a:r>
              <a:rPr lang="es-MX" sz="2000" b="1" dirty="0">
                <a:latin typeface="Century Gothic" panose="020B0502020202020204" pitchFamily="34" charset="0"/>
              </a:rPr>
              <a:t>Ricardo Sevilla   		</a:t>
            </a:r>
            <a:r>
              <a:rPr lang="es-MX" sz="2000" dirty="0">
                <a:latin typeface="Century Gothic" panose="020B0502020202020204" pitchFamily="34" charset="0"/>
              </a:rPr>
              <a:t>5724-7634 					</a:t>
            </a:r>
            <a:r>
              <a:rPr lang="es-MX" sz="2000" dirty="0">
                <a:latin typeface="Century Gothic" panose="020B0502020202020204" pitchFamily="34" charset="0"/>
                <a:hlinkClick r:id="rId2">
                  <a:extLst>
                    <a:ext uri="{A12FA001-AC4F-418D-AE19-62706E023703}">
                      <ahyp:hlinkClr xmlns:ahyp="http://schemas.microsoft.com/office/drawing/2018/hyperlinkcolor" xmlns="" val="tx"/>
                    </a:ext>
                  </a:extLst>
                </a:hlinkClick>
              </a:rPr>
              <a:t>rsevilla@cnsf.gob.mx</a:t>
            </a:r>
            <a:endParaRPr lang="es-MX" sz="2000" dirty="0">
              <a:latin typeface="Century Gothic" panose="020B0502020202020204" pitchFamily="34" charset="0"/>
            </a:endParaRPr>
          </a:p>
          <a:p>
            <a:pPr marL="354013" indent="-354013" algn="just">
              <a:spcAft>
                <a:spcPts val="1800"/>
              </a:spcAft>
            </a:pPr>
            <a:endParaRPr lang="es-MX" sz="2000" b="1" dirty="0">
              <a:latin typeface="Century Gothic" panose="020B0502020202020204" pitchFamily="34" charset="0"/>
            </a:endParaRPr>
          </a:p>
          <a:p>
            <a:pPr marL="2243138" indent="-2243138" algn="just" defTabSz="747713">
              <a:spcAft>
                <a:spcPts val="1800"/>
              </a:spcAft>
              <a:tabLst>
                <a:tab pos="1970088" algn="l"/>
              </a:tabLst>
            </a:pPr>
            <a:r>
              <a:rPr lang="es-MX" sz="2000" b="1" dirty="0">
                <a:latin typeface="Century Gothic" panose="020B0502020202020204" pitchFamily="34" charset="0"/>
              </a:rPr>
              <a:t>Aldo Hernández</a:t>
            </a:r>
            <a:r>
              <a:rPr lang="es-MX" sz="2000" dirty="0">
                <a:latin typeface="Century Gothic" panose="020B0502020202020204" pitchFamily="34" charset="0"/>
              </a:rPr>
              <a:t> 	5724-7665 			</a:t>
            </a:r>
            <a:r>
              <a:rPr lang="es-MX" sz="2000" dirty="0">
                <a:latin typeface="Century Gothic" panose="020B0502020202020204" pitchFamily="34" charset="0"/>
                <a:hlinkClick r:id="rId3">
                  <a:extLst>
                    <a:ext uri="{A12FA001-AC4F-418D-AE19-62706E023703}">
                      <ahyp:hlinkClr xmlns:ahyp="http://schemas.microsoft.com/office/drawing/2018/hyperlinkcolor" xmlns="" val="tx"/>
                    </a:ext>
                  </a:extLst>
                </a:hlinkClick>
              </a:rPr>
              <a:t>arhernandez@cnsf.gob.mx</a:t>
            </a:r>
            <a:endParaRPr lang="es-MX" sz="2000" dirty="0">
              <a:latin typeface="Century Gothic" panose="020B0502020202020204" pitchFamily="34" charset="0"/>
            </a:endParaRPr>
          </a:p>
        </p:txBody>
      </p:sp>
    </p:spTree>
    <p:extLst>
      <p:ext uri="{BB962C8B-B14F-4D97-AF65-F5344CB8AC3E}">
        <p14:creationId xmlns:p14="http://schemas.microsoft.com/office/powerpoint/2010/main" val="25051825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 grpId="0"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Taller Autos Dic 2018[20181210103430444].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Fecha xmlns="8a1bad36-d8b0-4cfa-9462-7c748c5ba06c">2019-12-17T06:00:00+00:00</Fecha>
    <Ejercicio xmlns="8a1bad36-d8b0-4cfa-9462-7c748c5ba06c">2019: Seguros (CUSF)</Ejercicio>
    <Orden xmlns="8a1bad36-d8b0-4cfa-9462-7c748c5ba06c">D</Orden>
    <_dlc_DocId xmlns="fbb82a6a-a961-4754-99c6-5e8b59674839">ZUWP26PT267V-208-438</_dlc_DocId>
    <_dlc_DocIdUrl xmlns="fbb82a6a-a961-4754-99c6-5e8b59674839">
      <Url>https://www.cnsf.gob.mx/Sistemas/_layouts/15/DocIdRedir.aspx?ID=ZUWP26PT267V-208-438</Url>
      <Description>ZUWP26PT267V-208-438</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o" ma:contentTypeID="0x0101003D6B3A07897E7B468E6372F906A21529" ma:contentTypeVersion="3" ma:contentTypeDescription="Crear nuevo documento." ma:contentTypeScope="" ma:versionID="96f41bc828122236fb28b18823518c57">
  <xsd:schema xmlns:xsd="http://www.w3.org/2001/XMLSchema" xmlns:xs="http://www.w3.org/2001/XMLSchema" xmlns:p="http://schemas.microsoft.com/office/2006/metadata/properties" xmlns:ns2="8a1bad36-d8b0-4cfa-9462-7c748c5ba06c" xmlns:ns3="fbb82a6a-a961-4754-99c6-5e8b59674839" targetNamespace="http://schemas.microsoft.com/office/2006/metadata/properties" ma:root="true" ma:fieldsID="dff5b5ee9d2ad7274c3b25a988b8ed77" ns2:_="" ns3:_="">
    <xsd:import namespace="8a1bad36-d8b0-4cfa-9462-7c748c5ba06c"/>
    <xsd:import namespace="fbb82a6a-a961-4754-99c6-5e8b59674839"/>
    <xsd:element name="properties">
      <xsd:complexType>
        <xsd:sequence>
          <xsd:element name="documentManagement">
            <xsd:complexType>
              <xsd:all>
                <xsd:element ref="ns2:Fecha" minOccurs="0"/>
                <xsd:element ref="ns2:Ejercicio" minOccurs="0"/>
                <xsd:element ref="ns2:Orden"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1bad36-d8b0-4cfa-9462-7c748c5ba06c" elementFormDefault="qualified">
    <xsd:import namespace="http://schemas.microsoft.com/office/2006/documentManagement/types"/>
    <xsd:import namespace="http://schemas.microsoft.com/office/infopath/2007/PartnerControls"/>
    <xsd:element name="Fecha" ma:index="8" nillable="true" ma:displayName="Fecha" ma:format="DateOnly" ma:internalName="Fecha">
      <xsd:simpleType>
        <xsd:restriction base="dms:DateTime"/>
      </xsd:simpleType>
    </xsd:element>
    <xsd:element name="Ejercicio" ma:index="9" nillable="true" ma:displayName="Ejercicio" ma:internalName="Ejercicio">
      <xsd:simpleType>
        <xsd:restriction base="dms:Text">
          <xsd:maxLength value="255"/>
        </xsd:restriction>
      </xsd:simpleType>
    </xsd:element>
    <xsd:element name="Orden" ma:index="10" nillable="true" ma:displayName="Orden" ma:internalName="Orden">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bb82a6a-a961-4754-99c6-5e8b59674839" elementFormDefault="qualified">
    <xsd:import namespace="http://schemas.microsoft.com/office/2006/documentManagement/types"/>
    <xsd:import namespace="http://schemas.microsoft.com/office/infopath/2007/PartnerControls"/>
    <xsd:element name="_dlc_DocId" ma:index="11" nillable="true" ma:displayName="Valor de Id. de documento" ma:description="El valor del identificador de documento asignado a este elemento." ma:internalName="_dlc_DocId" ma:readOnly="true">
      <xsd:simpleType>
        <xsd:restriction base="dms:Text"/>
      </xsd:simpleType>
    </xsd:element>
    <xsd:element name="_dlc_DocIdUrl" ma:index="12"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E649ADF-AE85-43DE-AEFC-2C4559F4A7C5}"/>
</file>

<file path=customXml/itemProps2.xml><?xml version="1.0" encoding="utf-8"?>
<ds:datastoreItem xmlns:ds="http://schemas.openxmlformats.org/officeDocument/2006/customXml" ds:itemID="{C4B9C0FB-60E7-473A-BEC4-9D1D3D05BC26}"/>
</file>

<file path=customXml/itemProps3.xml><?xml version="1.0" encoding="utf-8"?>
<ds:datastoreItem xmlns:ds="http://schemas.openxmlformats.org/officeDocument/2006/customXml" ds:itemID="{306F0A8D-A4B1-48CA-8754-0BA9DAC215CB}"/>
</file>

<file path=customXml/itemProps4.xml><?xml version="1.0" encoding="utf-8"?>
<ds:datastoreItem xmlns:ds="http://schemas.openxmlformats.org/officeDocument/2006/customXml" ds:itemID="{AEDE30F3-8D5A-49B4-B81A-9A86E4CB3035}"/>
</file>

<file path=docProps/app.xml><?xml version="1.0" encoding="utf-8"?>
<Properties xmlns="http://schemas.openxmlformats.org/officeDocument/2006/extended-properties" xmlns:vt="http://schemas.openxmlformats.org/officeDocument/2006/docPropsVTypes">
  <Template>Facet</Template>
  <TotalTime>7211</TotalTime>
  <Words>329</Words>
  <Application>Microsoft Office PowerPoint</Application>
  <PresentationFormat>Presentación en pantalla (4:3)</PresentationFormat>
  <Paragraphs>35</Paragraphs>
  <Slides>8</Slides>
  <Notes>1</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 Vida Dic 2019</dc:title>
  <dc:creator>ERVin</dc:creator>
  <cp:lastModifiedBy>Liz</cp:lastModifiedBy>
  <cp:revision>597</cp:revision>
  <dcterms:created xsi:type="dcterms:W3CDTF">2008-01-14T02:59:13Z</dcterms:created>
  <dcterms:modified xsi:type="dcterms:W3CDTF">2019-12-17T06:10:36Z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0x0101003D6B3A07897E7B468E6372F906A21529</vt:lpwstr>
  </property>
  <property fmtid="{D5CDD505-2E9C-101B-9397-08002B2CF9AE}" pid="3" name="_dlc_DocIdItemGuid">
    <vt:lpwstr>2a8b1e1f-bed1-40b7-8063-85def7481efa</vt:lpwstr>
  </property>
</Properties>
</file>